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0" r:id="rId4"/>
    <p:sldId id="262" r:id="rId5"/>
    <p:sldId id="265" r:id="rId6"/>
    <p:sldId id="266" r:id="rId7"/>
    <p:sldId id="306" r:id="rId8"/>
    <p:sldId id="263" r:id="rId9"/>
    <p:sldId id="264" r:id="rId10"/>
    <p:sldId id="273" r:id="rId11"/>
    <p:sldId id="272" r:id="rId12"/>
    <p:sldId id="311" r:id="rId13"/>
    <p:sldId id="274" r:id="rId14"/>
    <p:sldId id="275" r:id="rId15"/>
    <p:sldId id="30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3" r:id="rId31"/>
    <p:sldId id="295" r:id="rId32"/>
    <p:sldId id="302" r:id="rId33"/>
    <p:sldId id="297" r:id="rId34"/>
    <p:sldId id="310" r:id="rId35"/>
    <p:sldId id="298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9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tr-TR" sz="5400" b="1" dirty="0" smtClean="0">
                <a:solidFill>
                  <a:srgbClr val="002060"/>
                </a:solidFill>
              </a:rPr>
              <a:t>2023 YKS</a:t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064896" cy="4392488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YÜKSEKÖĞRETİM KURUMLARI SINAVI </a:t>
            </a:r>
            <a:endParaRPr lang="tr-TR" sz="4000" b="1" dirty="0" smtClean="0">
              <a:solidFill>
                <a:srgbClr val="C00000"/>
              </a:solidFill>
            </a:endParaRPr>
          </a:p>
          <a:p>
            <a:r>
              <a:rPr lang="tr-TR" sz="4000" b="1" dirty="0" smtClean="0">
                <a:solidFill>
                  <a:srgbClr val="C00000"/>
                </a:solidFill>
              </a:rPr>
              <a:t>(TYT – AYT - YDT)</a:t>
            </a:r>
            <a:endParaRPr lang="tr-TR" sz="4000" b="1" dirty="0" smtClean="0">
              <a:solidFill>
                <a:srgbClr val="C00000"/>
              </a:solidFill>
            </a:endParaRPr>
          </a:p>
          <a:p>
            <a:endParaRPr lang="tr-TR" b="1" dirty="0" smtClean="0">
              <a:solidFill>
                <a:srgbClr val="C00000"/>
              </a:solidFill>
            </a:endParaRPr>
          </a:p>
          <a:p>
            <a:endParaRPr lang="tr-T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Senem\Desktop\2022 YKS SÜRECİ\tyt puan hesapalma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4" y="836712"/>
            <a:ext cx="8905196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TYT’DE EN AZ 150 </a:t>
            </a:r>
            <a:r>
              <a:rPr lang="tr-TR" sz="3200" b="1" dirty="0">
                <a:solidFill>
                  <a:srgbClr val="C00000"/>
                </a:solidFill>
              </a:rPr>
              <a:t>HAM </a:t>
            </a:r>
            <a:r>
              <a:rPr lang="tr-TR" sz="3200" b="1" dirty="0" smtClean="0">
                <a:solidFill>
                  <a:srgbClr val="C00000"/>
                </a:solidFill>
              </a:rPr>
              <a:t>PUAN ALANLAR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dirty="0" smtClean="0"/>
              <a:t>TYT’DE PUANI HESAPLANAN ADAYLAR (TYT puanının hesaplanması için </a:t>
            </a:r>
            <a:r>
              <a:rPr lang="tr-TR" sz="2400" b="1" dirty="0" smtClean="0">
                <a:solidFill>
                  <a:srgbClr val="FF0000"/>
                </a:solidFill>
              </a:rPr>
              <a:t>En az 0,5 Türkçe ya da matematik </a:t>
            </a:r>
            <a:r>
              <a:rPr lang="tr-TR" sz="2400" dirty="0" smtClean="0"/>
              <a:t>neti yapmak gerekir. </a:t>
            </a:r>
            <a:endParaRPr lang="tr-TR" sz="2400" dirty="0" smtClean="0"/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Açıköğretim)  tercihinde,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</a:t>
            </a:r>
            <a:r>
              <a:rPr lang="tr-TR" sz="2600" dirty="0"/>
              <a:t> </a:t>
            </a:r>
            <a:r>
              <a:rPr lang="tr-TR" sz="2600" dirty="0" smtClean="0"/>
              <a:t>(üniversitenin kendisi bu programlar için </a:t>
            </a:r>
            <a:r>
              <a:rPr lang="tr-TR" sz="2600" dirty="0" err="1" smtClean="0"/>
              <a:t>TYT’de</a:t>
            </a:r>
            <a:r>
              <a:rPr lang="tr-TR" sz="2600" dirty="0" smtClean="0"/>
              <a:t> baraj puan belirleyebilir.)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  <a:endParaRPr lang="tr-TR" sz="26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  </a:t>
            </a:r>
            <a:endParaRPr lang="tr-TR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seçim aşamasında kullanılacaktır. </a:t>
            </a:r>
            <a:endParaRPr lang="tr-TR" sz="26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2600" b="1" dirty="0" smtClean="0">
                <a:solidFill>
                  <a:srgbClr val="FF0000"/>
                </a:solidFill>
              </a:rPr>
              <a:t>***Subaylık ve Astsubaylık ön başvuruları için adayların  Milli Savunma üniversitesi Sınavını (MSÜ) takip etmeleri gerekmektedir. ***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250-270 arası ham puan kullanılacaktır.  </a:t>
            </a:r>
            <a:endParaRPr lang="tr-T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YKS’DE İKİNCİ AŞAMA SINAVLARI: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ALAN YETERLİLİK TESTİ (AYT) </a:t>
            </a:r>
            <a:endParaRPr lang="tr-TR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rgbClr val="002060"/>
                </a:solidFill>
              </a:rPr>
              <a:t>ve YABANCI DİL TESTİ (YDT</a:t>
            </a:r>
            <a:r>
              <a:rPr lang="tr-TR" sz="4000" b="1" dirty="0" smtClean="0">
                <a:solidFill>
                  <a:srgbClr val="002060"/>
                </a:solidFill>
              </a:rPr>
              <a:t>)</a:t>
            </a:r>
            <a:endParaRPr lang="tr-TR" sz="4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tr-TR" sz="4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2800" b="1" dirty="0" smtClean="0">
                <a:solidFill>
                  <a:srgbClr val="C00000"/>
                </a:solidFill>
              </a:rPr>
              <a:t>Not: 06 Şubat 2023 günü Kahramanmaraş merkezli gerçekleşen depremler nedeniyle  12. sınıfın 2. dönem ders konuları AYT müfredatından çıkartılmıştır. </a:t>
            </a:r>
            <a:endParaRPr lang="tr-TR" sz="2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400" b="1" dirty="0" smtClean="0">
                <a:solidFill>
                  <a:srgbClr val="002060"/>
                </a:solidFill>
              </a:rPr>
              <a:t>AYT ve YDT UYGULANIŞI  </a:t>
            </a:r>
            <a:endParaRPr lang="tr-TR" sz="34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AYT </a:t>
            </a:r>
            <a:r>
              <a:rPr lang="tr-TR" sz="3000" b="1" dirty="0" smtClean="0">
                <a:solidFill>
                  <a:srgbClr val="FF0000"/>
                </a:solidFill>
              </a:rPr>
              <a:t>18</a:t>
            </a:r>
            <a:r>
              <a:rPr lang="tr-TR" sz="3000" b="1" dirty="0" smtClean="0">
                <a:solidFill>
                  <a:srgbClr val="FF0000"/>
                </a:solidFill>
              </a:rPr>
              <a:t> </a:t>
            </a:r>
            <a:r>
              <a:rPr lang="tr-TR" sz="3000" b="1" dirty="0" smtClean="0">
                <a:solidFill>
                  <a:srgbClr val="FF0000"/>
                </a:solidFill>
              </a:rPr>
              <a:t>Haziranda 2023  </a:t>
            </a:r>
            <a:r>
              <a:rPr lang="tr-TR" sz="3000" b="1" dirty="0">
                <a:solidFill>
                  <a:srgbClr val="FF0000"/>
                </a:solidFill>
              </a:rPr>
              <a:t>P</a:t>
            </a:r>
            <a:r>
              <a:rPr lang="tr-TR" sz="3000" b="1" dirty="0" smtClean="0">
                <a:solidFill>
                  <a:srgbClr val="FF0000"/>
                </a:solidFill>
              </a:rPr>
              <a:t>azar sabahı 10:15</a:t>
            </a: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YDT aynı gün öğleden sonra 15:45</a:t>
            </a: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            </a:t>
            </a:r>
            <a:endParaRPr lang="tr-TR" sz="3000" b="1" dirty="0" smtClean="0">
              <a:solidFill>
                <a:srgbClr val="FF0000"/>
              </a:solidFill>
            </a:endParaRPr>
          </a:p>
          <a:p>
            <a:r>
              <a:rPr lang="tr-TR" sz="3000" dirty="0" err="1" smtClean="0"/>
              <a:t>TYT’de</a:t>
            </a:r>
            <a:r>
              <a:rPr lang="tr-TR" sz="3000" dirty="0" smtClean="0"/>
              <a:t> </a:t>
            </a:r>
            <a:r>
              <a:rPr lang="tr-TR" sz="3000" dirty="0" smtClean="0"/>
              <a:t>puanı hesaplanan adayların </a:t>
            </a:r>
            <a:r>
              <a:rPr lang="tr-TR" sz="3000" dirty="0" smtClean="0"/>
              <a:t>2. aşama sınavında (AYT) puanları hesaplanacaktır. </a:t>
            </a:r>
            <a:endParaRPr lang="tr-TR" sz="3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Adayların konu ayrımına gitmeden, </a:t>
            </a:r>
            <a:r>
              <a:rPr lang="tr-TR" sz="2800" b="1" dirty="0">
                <a:solidFill>
                  <a:srgbClr val="C00000"/>
                </a:solidFill>
              </a:rPr>
              <a:t>c</a:t>
            </a:r>
            <a:r>
              <a:rPr lang="tr-TR" sz="2800" b="1" dirty="0" smtClean="0">
                <a:solidFill>
                  <a:srgbClr val="C00000"/>
                </a:solidFill>
              </a:rPr>
              <a:t>oğrafya -1 / coğrafya-2 demeden tüm lise coğrafya müfredatına çalışması tavsiye olunur. 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  <a:endParaRPr lang="tr-TR" sz="2800" b="1" dirty="0" smtClean="0">
              <a:solidFill>
                <a:srgbClr val="C00000"/>
              </a:solidFill>
            </a:endParaRP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Tarihe ilave olarak Çağdaş Türk Dünya Tarihi eklenir.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Coğrafya için tüm lise müfredatına çalışması önerilir.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2023 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pPr algn="ctr"/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YETERLİLİK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  <a:endParaRPr lang="tr-TR" sz="3600" b="1" dirty="0" smtClean="0">
              <a:solidFill>
                <a:srgbClr val="0070C0"/>
              </a:solidFill>
            </a:endParaRPr>
          </a:p>
          <a:p>
            <a:endParaRPr lang="tr-TR" sz="3600" dirty="0"/>
          </a:p>
          <a:p>
            <a:pPr algn="ctr"/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ve YABANCI DİL TESTİ (YDT) </a:t>
            </a:r>
            <a:endParaRPr lang="tr-TR" sz="36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  <a:endParaRPr lang="tr-TR" dirty="0" smtClean="0"/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Not: AYT’de hangi derslerde hangi konuların sorulacağı bilgisine  genctercih.com dan ulaşabilirsiniz. 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Frnsz. Rusça ve Arapça Dillerinden yapılır.</a:t>
            </a:r>
            <a:endParaRPr lang="tr-TR" sz="2800" dirty="0" smtClean="0"/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  <a:endParaRPr lang="tr-TR" sz="2800" dirty="0" smtClean="0"/>
          </a:p>
          <a:p>
            <a:r>
              <a:rPr lang="tr-TR" sz="2800" dirty="0" smtClean="0"/>
              <a:t>80 soru sorulacaktır. </a:t>
            </a:r>
            <a:endParaRPr lang="tr-TR" sz="2800" dirty="0" smtClean="0"/>
          </a:p>
          <a:p>
            <a:r>
              <a:rPr lang="tr-TR" sz="2800" dirty="0" smtClean="0"/>
              <a:t>O dilin tüm lise müfredatını kapsamaktadır. </a:t>
            </a:r>
            <a:endParaRPr lang="tr-TR" sz="2800" dirty="0" smtClean="0"/>
          </a:p>
          <a:p>
            <a:r>
              <a:rPr lang="tr-TR" sz="2800" dirty="0" smtClean="0"/>
              <a:t>Beş farklı dilden yapılacak sınavda tek puanlama ve sıra olacaktır.</a:t>
            </a:r>
            <a:endParaRPr lang="tr-TR" sz="2800" dirty="0" smtClean="0"/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  <a:endParaRPr lang="tr-TR" sz="2800" dirty="0" smtClean="0"/>
          </a:p>
          <a:p>
            <a:r>
              <a:rPr lang="tr-TR" sz="2800" dirty="0" smtClean="0"/>
              <a:t>Bu durumda adayın zamanı iyi kullanması açısından 2 veya 3 teste girmesi tavsiye olunur. </a:t>
            </a:r>
            <a:endParaRPr lang="tr-TR" sz="2800" dirty="0" smtClean="0"/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Senem\Desktop\2022 YKS SÜRECİ\ayt puan hesaplama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" y="980728"/>
            <a:ext cx="911299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r>
              <a:rPr lang="tr-TR" sz="3000" dirty="0" err="1" smtClean="0"/>
              <a:t>TYT’de</a:t>
            </a:r>
            <a:r>
              <a:rPr lang="tr-TR" sz="3000" dirty="0" smtClean="0"/>
              <a:t> en az 0,5 Türkçe ya da matematik neti çıkartamayan adayın AYT puanı hesaplanmaz. </a:t>
            </a:r>
            <a:endParaRPr lang="tr-TR" sz="3000" dirty="0" smtClean="0"/>
          </a:p>
          <a:p>
            <a:r>
              <a:rPr lang="tr-TR" sz="3000" dirty="0" smtClean="0"/>
              <a:t>TYT netleri AYT puanını hesaplamada kullanılır.</a:t>
            </a:r>
            <a:endParaRPr lang="tr-TR" sz="3000" dirty="0" smtClean="0"/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endParaRPr lang="tr-TR" sz="30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Subaylık seçim aşamasında Ham Söz, Sayısal ve          Eşit Ağırlık AYT puanları kullanılır. </a:t>
            </a:r>
            <a:endParaRPr lang="tr-TR" sz="3000" b="1" dirty="0" smtClean="0">
              <a:solidFill>
                <a:srgbClr val="FF0000"/>
              </a:solidFill>
            </a:endParaRPr>
          </a:p>
          <a:p>
            <a:r>
              <a:rPr lang="tr-TR" sz="3000" b="1" dirty="0" smtClean="0">
                <a:solidFill>
                  <a:srgbClr val="FF0000"/>
                </a:solidFill>
              </a:rPr>
              <a:t>Astsubaylık için ham TYT puanı kullanılır. </a:t>
            </a:r>
            <a:endParaRPr lang="tr-TR" sz="3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  <a:endParaRPr lang="tr-TR" sz="3000" dirty="0" smtClean="0"/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  <a:endParaRPr lang="tr-TR" sz="3000" dirty="0" smtClean="0"/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  <a:endParaRPr lang="tr-TR" sz="3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  <a:endParaRPr lang="tr-TR" sz="3600" b="1" dirty="0" smtClean="0">
              <a:solidFill>
                <a:srgbClr val="C00000"/>
              </a:solidFill>
            </a:endParaRP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  <a:endParaRPr lang="tr-TR" sz="26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  <a:endParaRPr lang="tr-TR" sz="26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  <a:endParaRPr lang="tr-TR" sz="2600" b="1" dirty="0" smtClean="0"/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  <a:endParaRPr lang="tr-TR" sz="2600" b="1" dirty="0" smtClean="0"/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  <a:endParaRPr lang="tr-TR" sz="2800" dirty="0" smtClean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  <a:endParaRPr lang="tr-TR" sz="2800" dirty="0" smtClean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  <a:endParaRPr lang="tr-TR" sz="2800" b="1" dirty="0"/>
          </a:p>
          <a:p>
            <a:pPr marL="0" indent="0" algn="ctr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  <a:endParaRPr lang="tr-TR" dirty="0" smtClean="0"/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hazırbulunuşluk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METEMATİK SINAVI 40 SOR</a:t>
            </a:r>
            <a:endParaRPr lang="tr-TR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Tıp:                        50.000 (Sayısal puanda)</a:t>
            </a:r>
            <a:endParaRPr lang="tr-TR" dirty="0" smtClean="0"/>
          </a:p>
          <a:p>
            <a:r>
              <a:rPr lang="tr-TR" dirty="0" smtClean="0"/>
              <a:t>Diş Hekimliği       80.000 (Sayısal Puanda)</a:t>
            </a:r>
            <a:endParaRPr lang="tr-TR" dirty="0" smtClean="0"/>
          </a:p>
          <a:p>
            <a:r>
              <a:rPr lang="tr-TR" dirty="0" smtClean="0"/>
              <a:t>Eczacılık              100.000 (Sayısal Puanda)</a:t>
            </a:r>
            <a:endParaRPr lang="tr-TR" dirty="0" smtClean="0"/>
          </a:p>
          <a:p>
            <a:r>
              <a:rPr lang="tr-TR" dirty="0" smtClean="0"/>
              <a:t>Hukuk:                125.000 (EA Puanda) </a:t>
            </a:r>
            <a:endParaRPr lang="tr-TR" sz="2400" dirty="0" smtClean="0"/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 smtClean="0"/>
          </a:p>
          <a:p>
            <a:r>
              <a:rPr lang="tr-TR" dirty="0" smtClean="0"/>
              <a:t>Öğretmenlik ve PDR: 300.000 (Say-EA-Söz-Dil Puanda)</a:t>
            </a:r>
            <a:endParaRPr lang="tr-TR" dirty="0" smtClean="0"/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  <a:endParaRPr lang="tr-TR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ÖZEL YETENEKLE ÖĞRENCİ ALAN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Beden Eğitimi ve Spor Öğretmenliği</a:t>
            </a:r>
            <a:endParaRPr lang="tr-TR" sz="2800" b="1" dirty="0" smtClean="0">
              <a:solidFill>
                <a:srgbClr val="002060"/>
              </a:solidFill>
            </a:endParaRPr>
          </a:p>
          <a:p>
            <a:r>
              <a:rPr lang="tr-TR" sz="2800" b="1" dirty="0" smtClean="0">
                <a:solidFill>
                  <a:srgbClr val="002060"/>
                </a:solidFill>
              </a:rPr>
              <a:t>Engellilerde Beden Eğitimi Öğretmenliği </a:t>
            </a:r>
            <a:endParaRPr lang="tr-TR" sz="2800" b="1" dirty="0" smtClean="0">
              <a:solidFill>
                <a:srgbClr val="002060"/>
              </a:solidFill>
            </a:endParaRPr>
          </a:p>
          <a:p>
            <a:r>
              <a:rPr lang="tr-TR" sz="2800" b="1" dirty="0" smtClean="0">
                <a:solidFill>
                  <a:srgbClr val="002060"/>
                </a:solidFill>
              </a:rPr>
              <a:t>Müzik Öğretmenliği</a:t>
            </a:r>
            <a:endParaRPr lang="tr-TR" sz="2800" b="1" dirty="0" smtClean="0">
              <a:solidFill>
                <a:srgbClr val="002060"/>
              </a:solidFill>
            </a:endParaRPr>
          </a:p>
          <a:p>
            <a:r>
              <a:rPr lang="tr-TR" sz="2800" b="1" dirty="0" smtClean="0">
                <a:solidFill>
                  <a:srgbClr val="002060"/>
                </a:solidFill>
              </a:rPr>
              <a:t>Resim Öğretmenliği </a:t>
            </a:r>
            <a:endParaRPr lang="tr-TR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800" b="1" dirty="0" smtClean="0"/>
              <a:t>   Programlarını tercih edebilmek için Y- TYT’den ilk 800.000 başarı sırasında olmak gerekir. </a:t>
            </a: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/>
              <a:t> </a:t>
            </a:r>
            <a:r>
              <a:rPr lang="tr-TR" sz="2800" b="1" dirty="0" smtClean="0"/>
              <a:t>  Bu şartı sağlayan daha sonra özel yetenek sınavına katılabilir. </a:t>
            </a:r>
            <a:endParaRPr lang="tr-TR" sz="2800" b="1" dirty="0" smtClean="0"/>
          </a:p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smtClean="0"/>
              <a:t>  Not: Bunların dışındaki özel yetenek programlarına ön başvuru üniversitelerin belirleyeceği TYT puanı istenecektir.</a:t>
            </a:r>
            <a:endParaRPr lang="tr-TR" sz="2800" b="1" dirty="0" smtClean="0"/>
          </a:p>
          <a:p>
            <a:pPr marL="0" indent="0">
              <a:buNone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  <a:endParaRPr lang="tr-TR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tr-TR" dirty="0" smtClean="0"/>
              <a:t>TÜM ÜNİVERSİTE ADAYLARINA BAŞARILAR DİLERİZ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492896"/>
            <a:ext cx="813690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400" b="1" dirty="0" smtClean="0">
                <a:solidFill>
                  <a:schemeClr val="accent2">
                    <a:lumMod val="50000"/>
                  </a:schemeClr>
                </a:solidFill>
              </a:rPr>
              <a:t>NURİYE EREN ÖZDEMİR</a:t>
            </a: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Lütfen öncelikle resmi kurumlardan (YÖK, ÖSYM, MEB vb.) yapılan duyuruları dikkate alınız.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  <a:endParaRPr lang="tr-TR" dirty="0" smtClean="0"/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  <a:endParaRPr lang="tr-TR" b="1" u="sng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  <a:endParaRPr lang="tr-TR" dirty="0" smtClean="0"/>
          </a:p>
          <a:p>
            <a:r>
              <a:rPr lang="tr-TR" dirty="0" smtClean="0"/>
              <a:t>Coğrafya: 9-10. sınıf</a:t>
            </a:r>
            <a:endParaRPr lang="tr-TR" dirty="0" smtClean="0"/>
          </a:p>
          <a:p>
            <a:r>
              <a:rPr lang="tr-TR" dirty="0" smtClean="0"/>
              <a:t>Felsefe (Ortak Zorunlu Felsefedir) </a:t>
            </a:r>
            <a:endParaRPr lang="tr-TR" dirty="0" smtClean="0"/>
          </a:p>
          <a:p>
            <a:r>
              <a:rPr lang="tr-TR" dirty="0" smtClean="0"/>
              <a:t>Din Kültürü: (Ortak Zorunlu) </a:t>
            </a:r>
            <a:endParaRPr lang="tr-TR" dirty="0" smtClean="0"/>
          </a:p>
          <a:p>
            <a:r>
              <a:rPr lang="tr-TR" dirty="0" smtClean="0"/>
              <a:t>Fizik, Kimya Biyoloji: 9. ve 10. sınıf. </a:t>
            </a:r>
            <a:endParaRPr lang="tr-TR" dirty="0" smtClean="0"/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  <a:endParaRPr lang="tr-TR" dirty="0" smtClean="0"/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17 HAZİRANDA </a:t>
            </a:r>
            <a:r>
              <a:rPr lang="tr-TR" sz="2400" b="1" dirty="0" smtClean="0"/>
              <a:t>CUMARTESİ GÜNÜ UYGULANACAKTIR</a:t>
            </a:r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>
                <a:solidFill>
                  <a:srgbClr val="C00000"/>
                </a:solidFill>
              </a:rPr>
              <a:t>SINAV SÜRESİ 120 SORU İÇİN </a:t>
            </a:r>
            <a:r>
              <a:rPr lang="tr-TR" sz="2400" b="1" dirty="0" smtClean="0">
                <a:solidFill>
                  <a:srgbClr val="C00000"/>
                </a:solidFill>
              </a:rPr>
              <a:t>165 </a:t>
            </a:r>
            <a:r>
              <a:rPr lang="tr-TR" sz="2400" b="1" dirty="0" smtClean="0">
                <a:solidFill>
                  <a:srgbClr val="C00000"/>
                </a:solidFill>
              </a:rPr>
              <a:t>DAKİKADIR. </a:t>
            </a:r>
            <a:endParaRPr lang="tr-TR" sz="2400" b="1" dirty="0" smtClean="0">
              <a:solidFill>
                <a:srgbClr val="C00000"/>
              </a:solidFill>
            </a:endParaRP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10:15, SALONA SON GİRİŞ 10:00</a:t>
            </a:r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 smtClean="0"/>
              <a:t>4 YANLIŞ BİR DOĞRUYU GÖTÜRECEKTİR.</a:t>
            </a:r>
            <a:endParaRPr lang="tr-T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tr-TR" b="1" dirty="0" smtClean="0"/>
              <a:t>TYT SORU DAĞILIMLAR </a:t>
            </a:r>
            <a:r>
              <a:rPr lang="tr-TR" b="1" dirty="0" smtClean="0">
                <a:solidFill>
                  <a:schemeClr val="tx2"/>
                </a:solidFill>
              </a:rPr>
              <a:t>(</a:t>
            </a:r>
            <a:r>
              <a:rPr lang="tr-TR" sz="3800" b="1" dirty="0" smtClean="0">
                <a:solidFill>
                  <a:schemeClr val="tx2"/>
                </a:solidFill>
              </a:rPr>
              <a:t>135 </a:t>
            </a:r>
            <a:r>
              <a:rPr lang="tr-TR" sz="3800" b="1" dirty="0" err="1" smtClean="0">
                <a:solidFill>
                  <a:schemeClr val="tx2"/>
                </a:solidFill>
              </a:rPr>
              <a:t>dk</a:t>
            </a:r>
            <a:r>
              <a:rPr lang="tr-TR" sz="3800" b="1" dirty="0">
                <a:solidFill>
                  <a:schemeClr val="tx2"/>
                </a:solidFill>
              </a:rPr>
              <a:t>)</a:t>
            </a:r>
            <a:endParaRPr lang="tr-TR" sz="3800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Senay\Desktop\2020 YKS SÜRECİ\sour sayısı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56543"/>
            <a:ext cx="5077793" cy="542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TYT’de tüm adaylar sınavda sorulan 4 testin hepsinden (TYT, AYT ve YDT için)alan ayrımı olmadan puan almaktadır. Bundan dolayı adayların tüm soruları yanıtlamaya çalışmaları önerilir. </a:t>
            </a:r>
            <a:endParaRPr lang="tr-TR" sz="3000" dirty="0" smtClean="0"/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rgbClr val="C00000"/>
                </a:solidFill>
              </a:rPr>
              <a:t>Türkçe ya da Matematik testlerinin en az birinden 0,5 net çıkartan adayın TYT puanı hesaplanacaktır. </a:t>
            </a:r>
            <a:endParaRPr lang="tr-TR" sz="3000" dirty="0" smtClean="0">
              <a:solidFill>
                <a:srgbClr val="C00000"/>
              </a:solidFill>
            </a:endParaRP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  <a:endParaRPr lang="tr-TR" sz="2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7896</Words>
  <Application>WPS Presentation</Application>
  <PresentationFormat>Ekran Gösterisi (4:3)</PresentationFormat>
  <Paragraphs>292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2" baseType="lpstr">
      <vt:lpstr>Arial</vt:lpstr>
      <vt:lpstr>SimSun</vt:lpstr>
      <vt:lpstr>Wingdings</vt:lpstr>
      <vt:lpstr>Calibri</vt:lpstr>
      <vt:lpstr>Microsoft YaHei</vt:lpstr>
      <vt:lpstr>Arial Unicode MS</vt:lpstr>
      <vt:lpstr>Calibri</vt:lpstr>
      <vt:lpstr>Ofis Teması</vt:lpstr>
      <vt:lpstr>2023 YKS </vt:lpstr>
      <vt:lpstr>2023 YKS SINAVLARI:</vt:lpstr>
      <vt:lpstr>TYT NEDİR? (BİRİNCİ AŞAMA SINAVI) TEMEL YETENEK TESTİ</vt:lpstr>
      <vt:lpstr>SÖZEL MANTIK (40 TÜRKÇE 20 SOSYAL)</vt:lpstr>
      <vt:lpstr>SAYISAL MANTIK (40 MATEMATİK 20 FEN)</vt:lpstr>
      <vt:lpstr>TYT KAPSAMI </vt:lpstr>
      <vt:lpstr>TYT UYGULANIŞI</vt:lpstr>
      <vt:lpstr>TYT SORU DAĞILIMLAR (135 dk)</vt:lpstr>
      <vt:lpstr>ADAYLARA TAVSİYEMİZ</vt:lpstr>
      <vt:lpstr>PowerPoint 演示文稿</vt:lpstr>
      <vt:lpstr>TYT’de ders başına her bir netin yaklaşık değeri</vt:lpstr>
      <vt:lpstr>TYT’DE EN AZ 150 HAM PUAN ALANLAR</vt:lpstr>
      <vt:lpstr>TYT PUANI İLE ASKER ve POLİS MESLEK YÜKSEKOKULU ÖN BAŞVURULARI</vt:lpstr>
      <vt:lpstr>YKS’DE İKİNCİ AŞAMA SINAVLARI:</vt:lpstr>
      <vt:lpstr>AYT ve YDT UYGULANIŞI  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演示文稿</vt:lpstr>
      <vt:lpstr>HATIRLATMALAR</vt:lpstr>
      <vt:lpstr>AYT puanları birbirinden bağımsız hesaplanır </vt:lpstr>
      <vt:lpstr>YKS ALANLARI VE PUAN TÜRLERİ:</vt:lpstr>
      <vt:lpstr>EŞİT AĞIRLIK / TÜRKÇE MATEMATİK ALAN</vt:lpstr>
      <vt:lpstr>SAYISAL / MATEMATİK FEN ALAN</vt:lpstr>
      <vt:lpstr>BAŞARI SINIRLAMASI ŞARTI:</vt:lpstr>
      <vt:lpstr>ÖZEL YETENEKLE ÖĞRENCİ ALAN</vt:lpstr>
      <vt:lpstr>   MTOK Aynen devam edecektir</vt:lpstr>
      <vt:lpstr>TÜM ÜNİVERSİTE ADAYLARINA BAŞARILAR DİLERİZ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akınal</cp:lastModifiedBy>
  <cp:revision>161</cp:revision>
  <dcterms:created xsi:type="dcterms:W3CDTF">2017-11-09T20:14:00Z</dcterms:created>
  <dcterms:modified xsi:type="dcterms:W3CDTF">2023-09-14T07:59:06Z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A8F58B357EA04E0E9CC6DB24D27527F4_12</vt:lpwstr>
  </property>
  <property fmtid="{D5CDD505-2E9C-101B-9397-08002B2CF9AE}" pid="3" name="KSOProductBuildVer">
    <vt:lpwstr>1033-12.2.0.13208</vt:lpwstr>
  </property>
</Properties>
</file>